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7" r:id="rId6"/>
    <p:sldId id="268" r:id="rId7"/>
    <p:sldId id="257" r:id="rId8"/>
    <p:sldId id="262" r:id="rId9"/>
    <p:sldId id="263" r:id="rId10"/>
    <p:sldId id="264" r:id="rId11"/>
    <p:sldId id="265" r:id="rId12"/>
    <p:sldId id="26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2022/01/13/1072529477/more-than-1-million-fewer-students-are-in-college-the-lowest-enrollment-number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Income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Alberto Torres</a:t>
            </a:r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1695542"/>
          </a:xfrm>
        </p:spPr>
        <p:txBody>
          <a:bodyPr anchor="ctr"/>
          <a:lstStyle/>
          <a:p>
            <a:pPr algn="ctr"/>
            <a:r>
              <a:rPr lang="en-US" dirty="0"/>
              <a:t>  Thank you, Questions?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645594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5CF9-8FED-462B-8D88-5E2611F4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9CAF-EB03-477B-9B93-3A1B012B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Crossroad about going to college.</a:t>
            </a:r>
          </a:p>
          <a:p>
            <a:r>
              <a:rPr lang="en-US" sz="2000" dirty="0"/>
              <a:t>Is the income after college worth it?</a:t>
            </a:r>
          </a:p>
          <a:p>
            <a:r>
              <a:rPr lang="en-US" sz="2000" dirty="0"/>
              <a:t>Created a predicting model to forecast annual income for individuals with a college education. </a:t>
            </a:r>
          </a:p>
        </p:txBody>
      </p:sp>
    </p:spTree>
    <p:extLst>
      <p:ext uri="{BB962C8B-B14F-4D97-AF65-F5344CB8AC3E}">
        <p14:creationId xmlns:p14="http://schemas.microsoft.com/office/powerpoint/2010/main" val="30539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3C3A-C8BD-43E4-9835-4E4D318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tool For Educational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96D5-13F9-4037-9419-B0893259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predictive model, institutions can show students or potential students that in the long term a college education is the best route.</a:t>
            </a:r>
          </a:p>
          <a:p>
            <a:r>
              <a:rPr lang="en-US" dirty="0"/>
              <a:t>The model will try to predict if the individual has the potential to make more than 50 thousand a year.</a:t>
            </a:r>
          </a:p>
          <a:p>
            <a:r>
              <a:rPr lang="en-US" dirty="0"/>
              <a:t>Shows individuals a forecast of the future.</a:t>
            </a:r>
          </a:p>
        </p:txBody>
      </p:sp>
    </p:spTree>
    <p:extLst>
      <p:ext uri="{BB962C8B-B14F-4D97-AF65-F5344CB8AC3E}">
        <p14:creationId xmlns:p14="http://schemas.microsoft.com/office/powerpoint/2010/main" val="1597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College Enrollment Rate downfall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0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947D-468B-49F7-9BFA-92E3159D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768" y="2249487"/>
            <a:ext cx="2989643" cy="3373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Nearly one million less students enrolled in college in 2022 then before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2019-2021 colleges seen undergraduate student enrollment fall by 6.6%.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Biggest decline in more than 50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672A8-E67A-4153-9D83-0D9B38F314AB}"/>
              </a:ext>
            </a:extLst>
          </p:cNvPr>
          <p:cNvSpPr txBox="1"/>
          <p:nvPr/>
        </p:nvSpPr>
        <p:spPr>
          <a:xfrm>
            <a:off x="8380024" y="5876817"/>
            <a:ext cx="23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Americans choose jobs over college : NPR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5164-C73D-4BFA-AFA7-29AFD8DA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Short-term benefits vs. long-term benefits of a degree.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564C-52C2-4B87-95D2-C391F394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/>
              <a:t>According to Georgetown University, bachelor's degree holders were found to "earn a median of $2.8 million during their career, 75% more than if they had only a high school diploma."</a:t>
            </a:r>
          </a:p>
          <a:p>
            <a:pPr algn="l" fontAlgn="base"/>
            <a:r>
              <a:rPr lang="en-US" sz="2000" dirty="0"/>
              <a:t>Many high school students go for short-term money rather than a long-term career and high wages.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2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54FD2-8BE0-4DFA-8A2C-8A57AB1D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2" y="824637"/>
            <a:ext cx="3281003" cy="904876"/>
          </a:xfrm>
        </p:spPr>
        <p:txBody>
          <a:bodyPr anchor="b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C2D0-8ADF-4B37-B905-EA1A5CEB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Machine learning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Demonstrates who is making more money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Predictor takes in attributes such as education, relationship, hours worked,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In Dataset 9.6K/39.4K individuals made over 50K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B3CD09-22EF-4503-AD0D-813CDAE0FDF7}"/>
              </a:ext>
            </a:extLst>
          </p:cNvPr>
          <p:cNvGrpSpPr/>
          <p:nvPr/>
        </p:nvGrpSpPr>
        <p:grpSpPr>
          <a:xfrm>
            <a:off x="1036123" y="901701"/>
            <a:ext cx="5988647" cy="4813217"/>
            <a:chOff x="1036123" y="901701"/>
            <a:chExt cx="5988647" cy="4813217"/>
          </a:xfrm>
        </p:grpSpPr>
        <p:pic>
          <p:nvPicPr>
            <p:cNvPr id="4" name="Picture 2" descr="image">
              <a:extLst>
                <a:ext uri="{FF2B5EF4-FFF2-40B4-BE49-F238E27FC236}">
                  <a16:creationId xmlns:a16="http://schemas.microsoft.com/office/drawing/2014/main" id="{527E3C5C-5D77-4C16-B694-7BCDFBF47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25587" y="1137621"/>
              <a:ext cx="5699183" cy="45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E42EA6-73AD-424B-97F2-E94E9F55030E}"/>
                </a:ext>
              </a:extLst>
            </p:cNvPr>
            <p:cNvSpPr txBox="1"/>
            <p:nvPr/>
          </p:nvSpPr>
          <p:spPr>
            <a:xfrm>
              <a:off x="2286240" y="901701"/>
              <a:ext cx="432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Individuals who make more than 50K a year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EAD6EE-CCEF-4DCE-9226-B34457B2AC64}"/>
                </a:ext>
              </a:extLst>
            </p:cNvPr>
            <p:cNvSpPr txBox="1"/>
            <p:nvPr/>
          </p:nvSpPr>
          <p:spPr>
            <a:xfrm rot="16200000">
              <a:off x="182832" y="2987428"/>
              <a:ext cx="2075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 of individuals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00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6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7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F2F62-EDCC-4AFD-A2C7-A48B115F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Cont.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107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95D9F60-8EBA-DD43-83DB-43536329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Georgetown University study, HS-Grads are the ones earning less than 50K a year.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more than 50% HS-grads that make less than 50K then someone that has their bachelor's degree.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36C6-0C0A-477D-B864-06DDE2045C95}"/>
              </a:ext>
            </a:extLst>
          </p:cNvPr>
          <p:cNvGrpSpPr/>
          <p:nvPr/>
        </p:nvGrpSpPr>
        <p:grpSpPr>
          <a:xfrm>
            <a:off x="1030666" y="901701"/>
            <a:ext cx="6046459" cy="4813217"/>
            <a:chOff x="1030666" y="901701"/>
            <a:chExt cx="6046459" cy="4813217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58978D13-13B8-48D9-9E2B-6F044610C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73233" y="1137621"/>
              <a:ext cx="5803892" cy="45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71670-3297-46A6-B694-6525F329A5B5}"/>
                </a:ext>
              </a:extLst>
            </p:cNvPr>
            <p:cNvSpPr txBox="1"/>
            <p:nvPr/>
          </p:nvSpPr>
          <p:spPr>
            <a:xfrm>
              <a:off x="2286240" y="901701"/>
              <a:ext cx="4176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Individuals who make less than 50K a year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72DDD3-2120-4EEB-B1F1-284981B34CF6}"/>
                </a:ext>
              </a:extLst>
            </p:cNvPr>
            <p:cNvSpPr txBox="1"/>
            <p:nvPr/>
          </p:nvSpPr>
          <p:spPr>
            <a:xfrm rot="16200000">
              <a:off x="177375" y="2987428"/>
              <a:ext cx="2075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 of individuals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41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CFF9-C852-4C32-9221-AEDCBADA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2193-85B0-49C2-A7C6-E25F5360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52162"/>
            <a:ext cx="3465422" cy="4523107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9600" dirty="0"/>
              <a:t>Variables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Target Variable: Income &gt;50K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Education: Highest level of education individual achieved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Occupation: Current work position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Gender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Relationship: If individual is a husband, wife, single,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Hours worked per week</a:t>
            </a:r>
          </a:p>
          <a:p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358FCD-1F19-45B3-81E0-F89E11C0F522}"/>
              </a:ext>
            </a:extLst>
          </p:cNvPr>
          <p:cNvSpPr txBox="1">
            <a:spLocks/>
          </p:cNvSpPr>
          <p:nvPr/>
        </p:nvSpPr>
        <p:spPr>
          <a:xfrm>
            <a:off x="7581989" y="2249487"/>
            <a:ext cx="346542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1E97F-DC1A-4DE8-8B4B-031046B5ABB4}"/>
              </a:ext>
            </a:extLst>
          </p:cNvPr>
          <p:cNvSpPr txBox="1">
            <a:spLocks/>
          </p:cNvSpPr>
          <p:nvPr/>
        </p:nvSpPr>
        <p:spPr>
          <a:xfrm>
            <a:off x="7429589" y="339635"/>
            <a:ext cx="3465422" cy="597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Model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Random Forest- is learning method for classification, regression and other tasks that operates by constructing a multitude of decision trees at training time.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Accuracy on dataset: individual’s who make &lt;50K: 82%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 Accuracy on dataset: individual’s who make &gt;50K: 64%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endParaRPr lang="en-US" sz="4600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644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D291-4E3A-432F-AE09-CE87859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F25-BE7B-4E98-85D3-8B62B6B2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Bigger dataset </a:t>
            </a:r>
          </a:p>
          <a:p>
            <a:r>
              <a:rPr lang="en-US" sz="2000" dirty="0"/>
              <a:t>Handle imbalanced dataset </a:t>
            </a:r>
          </a:p>
        </p:txBody>
      </p:sp>
    </p:spTree>
    <p:extLst>
      <p:ext uri="{BB962C8B-B14F-4D97-AF65-F5344CB8AC3E}">
        <p14:creationId xmlns:p14="http://schemas.microsoft.com/office/powerpoint/2010/main" val="3696588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872</TotalTime>
  <Words>409</Words>
  <Application>Microsoft Office PowerPoint</Application>
  <PresentationFormat>Widescreen</PresentationFormat>
  <Paragraphs>54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Income Predictor</vt:lpstr>
      <vt:lpstr>Decisions</vt:lpstr>
      <vt:lpstr>A tool For Educational Institutions</vt:lpstr>
      <vt:lpstr>College Enrollment Rate downfall</vt:lpstr>
      <vt:lpstr>Short-term benefits vs. long-term benefits of a degree.</vt:lpstr>
      <vt:lpstr>Data understanding</vt:lpstr>
      <vt:lpstr>Data understanding Cont.</vt:lpstr>
      <vt:lpstr>Predictive model</vt:lpstr>
      <vt:lpstr>Next Steps</vt:lpstr>
      <vt:lpstr>  Thank you,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Predictor</dc:title>
  <dc:creator>Torres, Alberto</dc:creator>
  <cp:lastModifiedBy>Torres, Alberto</cp:lastModifiedBy>
  <cp:revision>20</cp:revision>
  <dcterms:created xsi:type="dcterms:W3CDTF">2023-01-23T22:22:44Z</dcterms:created>
  <dcterms:modified xsi:type="dcterms:W3CDTF">2023-01-31T18:35:46Z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2023-01-23T22:22:45Z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8920b4b1-a364-44e6-be5b-f261a9e1c4de</vt:lpwstr>
  </property>
  <property fmtid="{D5CDD505-2E9C-101B-9397-08002B2CF9AE}" pid="9" name="MSIP_Label_ea60d57e-af5b-4752-ac57-3e4f28ca11dc_ContentBits">
    <vt:lpwstr>0</vt:lpwstr>
  </property>
</Properties>
</file>